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58" r:id="rId4"/>
    <p:sldId id="257" r:id="rId5"/>
    <p:sldId id="259" r:id="rId6"/>
    <p:sldId id="262" r:id="rId7"/>
    <p:sldId id="263" r:id="rId8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6C225E-EDEA-734B-88F3-3198A5593854}">
          <p14:sldIdLst>
            <p14:sldId id="256"/>
            <p14:sldId id="260"/>
            <p14:sldId id="258"/>
            <p14:sldId id="257"/>
            <p14:sldId id="259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FF"/>
    <a:srgbClr val="5ED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97"/>
  </p:normalViewPr>
  <p:slideViewPr>
    <p:cSldViewPr snapToGrid="0">
      <p:cViewPr varScale="1">
        <p:scale>
          <a:sx n="39" d="100"/>
          <a:sy n="39" d="100"/>
        </p:scale>
        <p:origin x="18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7" y="1749797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1" y="5615679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87" indent="0" algn="ctr">
              <a:buNone/>
              <a:defRPr sz="1653"/>
            </a:lvl2pPr>
            <a:lvl3pPr marL="755973" indent="0" algn="ctr">
              <a:buNone/>
              <a:defRPr sz="1488"/>
            </a:lvl3pPr>
            <a:lvl4pPr marL="1133961" indent="0" algn="ctr">
              <a:buNone/>
              <a:defRPr sz="1323"/>
            </a:lvl4pPr>
            <a:lvl5pPr marL="1511947" indent="0" algn="ctr">
              <a:buNone/>
              <a:defRPr sz="1323"/>
            </a:lvl5pPr>
            <a:lvl6pPr marL="1889933" indent="0" algn="ctr">
              <a:buNone/>
              <a:defRPr sz="1323"/>
            </a:lvl6pPr>
            <a:lvl7pPr marL="2267920" indent="0" algn="ctr">
              <a:buNone/>
              <a:defRPr sz="1323"/>
            </a:lvl7pPr>
            <a:lvl8pPr marL="2645907" indent="0" algn="ctr">
              <a:buNone/>
              <a:defRPr sz="1323"/>
            </a:lvl8pPr>
            <a:lvl9pPr marL="3023894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5E95-06C6-0F45-958D-6A1AC71240D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A09F-8E7A-104F-BFE4-48408C7FE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5E95-06C6-0F45-958D-6A1AC71240D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A09F-8E7A-104F-BFE4-48408C7FE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0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1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9" y="569241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5E95-06C6-0F45-958D-6A1AC71240D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A09F-8E7A-104F-BFE4-48408C7FE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6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5E95-06C6-0F45-958D-6A1AC71240D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A09F-8E7A-104F-BFE4-48408C7FE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3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2" y="2665533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2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8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7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6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4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9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92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90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9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5E95-06C6-0F45-958D-6A1AC71240D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A09F-8E7A-104F-BFE4-48408C7FE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1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6" y="2846201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5E95-06C6-0F45-958D-6A1AC71240D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A09F-8E7A-104F-BFE4-48408C7FE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4" y="2620981"/>
            <a:ext cx="3198096" cy="128450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87" indent="0">
              <a:buNone/>
              <a:defRPr sz="1653" b="1"/>
            </a:lvl2pPr>
            <a:lvl3pPr marL="755973" indent="0">
              <a:buNone/>
              <a:defRPr sz="1488" b="1"/>
            </a:lvl3pPr>
            <a:lvl4pPr marL="1133961" indent="0">
              <a:buNone/>
              <a:defRPr sz="1323" b="1"/>
            </a:lvl4pPr>
            <a:lvl5pPr marL="1511947" indent="0">
              <a:buNone/>
              <a:defRPr sz="1323" b="1"/>
            </a:lvl5pPr>
            <a:lvl6pPr marL="1889933" indent="0">
              <a:buNone/>
              <a:defRPr sz="1323" b="1"/>
            </a:lvl6pPr>
            <a:lvl7pPr marL="2267920" indent="0">
              <a:buNone/>
              <a:defRPr sz="1323" b="1"/>
            </a:lvl7pPr>
            <a:lvl8pPr marL="2645907" indent="0">
              <a:buNone/>
              <a:defRPr sz="1323" b="1"/>
            </a:lvl8pPr>
            <a:lvl9pPr marL="3023894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4" y="3905483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7" y="2620981"/>
            <a:ext cx="3213847" cy="128450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87" indent="0">
              <a:buNone/>
              <a:defRPr sz="1653" b="1"/>
            </a:lvl2pPr>
            <a:lvl3pPr marL="755973" indent="0">
              <a:buNone/>
              <a:defRPr sz="1488" b="1"/>
            </a:lvl3pPr>
            <a:lvl4pPr marL="1133961" indent="0">
              <a:buNone/>
              <a:defRPr sz="1323" b="1"/>
            </a:lvl4pPr>
            <a:lvl5pPr marL="1511947" indent="0">
              <a:buNone/>
              <a:defRPr sz="1323" b="1"/>
            </a:lvl5pPr>
            <a:lvl6pPr marL="1889933" indent="0">
              <a:buNone/>
              <a:defRPr sz="1323" b="1"/>
            </a:lvl6pPr>
            <a:lvl7pPr marL="2267920" indent="0">
              <a:buNone/>
              <a:defRPr sz="1323" b="1"/>
            </a:lvl7pPr>
            <a:lvl8pPr marL="2645907" indent="0">
              <a:buNone/>
              <a:defRPr sz="1323" b="1"/>
            </a:lvl8pPr>
            <a:lvl9pPr marL="3023894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7" y="3905483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5E95-06C6-0F45-958D-6A1AC71240D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A09F-8E7A-104F-BFE4-48408C7FE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5E95-06C6-0F45-958D-6A1AC71240D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A09F-8E7A-104F-BFE4-48408C7FE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8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5E95-06C6-0F45-958D-6A1AC71240D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A09F-8E7A-104F-BFE4-48408C7FE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6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9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6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5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87" indent="0">
              <a:buNone/>
              <a:defRPr sz="1157"/>
            </a:lvl2pPr>
            <a:lvl3pPr marL="755973" indent="0">
              <a:buNone/>
              <a:defRPr sz="992"/>
            </a:lvl3pPr>
            <a:lvl4pPr marL="1133961" indent="0">
              <a:buNone/>
              <a:defRPr sz="827"/>
            </a:lvl4pPr>
            <a:lvl5pPr marL="1511947" indent="0">
              <a:buNone/>
              <a:defRPr sz="827"/>
            </a:lvl5pPr>
            <a:lvl6pPr marL="1889933" indent="0">
              <a:buNone/>
              <a:defRPr sz="827"/>
            </a:lvl6pPr>
            <a:lvl7pPr marL="2267920" indent="0">
              <a:buNone/>
              <a:defRPr sz="827"/>
            </a:lvl7pPr>
            <a:lvl8pPr marL="2645907" indent="0">
              <a:buNone/>
              <a:defRPr sz="827"/>
            </a:lvl8pPr>
            <a:lvl9pPr marL="3023894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5E95-06C6-0F45-958D-6A1AC71240D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A09F-8E7A-104F-BFE4-48408C7FE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5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9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6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87" indent="0">
              <a:buNone/>
              <a:defRPr sz="2315"/>
            </a:lvl2pPr>
            <a:lvl3pPr marL="755973" indent="0">
              <a:buNone/>
              <a:defRPr sz="1984"/>
            </a:lvl3pPr>
            <a:lvl4pPr marL="1133961" indent="0">
              <a:buNone/>
              <a:defRPr sz="1653"/>
            </a:lvl4pPr>
            <a:lvl5pPr marL="1511947" indent="0">
              <a:buNone/>
              <a:defRPr sz="1653"/>
            </a:lvl5pPr>
            <a:lvl6pPr marL="1889933" indent="0">
              <a:buNone/>
              <a:defRPr sz="1653"/>
            </a:lvl6pPr>
            <a:lvl7pPr marL="2267920" indent="0">
              <a:buNone/>
              <a:defRPr sz="1653"/>
            </a:lvl7pPr>
            <a:lvl8pPr marL="2645907" indent="0">
              <a:buNone/>
              <a:defRPr sz="1653"/>
            </a:lvl8pPr>
            <a:lvl9pPr marL="3023894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5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87" indent="0">
              <a:buNone/>
              <a:defRPr sz="1157"/>
            </a:lvl2pPr>
            <a:lvl3pPr marL="755973" indent="0">
              <a:buNone/>
              <a:defRPr sz="992"/>
            </a:lvl3pPr>
            <a:lvl4pPr marL="1133961" indent="0">
              <a:buNone/>
              <a:defRPr sz="827"/>
            </a:lvl4pPr>
            <a:lvl5pPr marL="1511947" indent="0">
              <a:buNone/>
              <a:defRPr sz="827"/>
            </a:lvl5pPr>
            <a:lvl6pPr marL="1889933" indent="0">
              <a:buNone/>
              <a:defRPr sz="827"/>
            </a:lvl6pPr>
            <a:lvl7pPr marL="2267920" indent="0">
              <a:buNone/>
              <a:defRPr sz="827"/>
            </a:lvl7pPr>
            <a:lvl8pPr marL="2645907" indent="0">
              <a:buNone/>
              <a:defRPr sz="827"/>
            </a:lvl8pPr>
            <a:lvl9pPr marL="3023894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5E95-06C6-0F45-958D-6A1AC71240D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A09F-8E7A-104F-BFE4-48408C7FE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D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9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9" y="2846201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15E95-06C6-0F45-958D-6A1AC71240D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EA09F-8E7A-104F-BFE4-48408C7FE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9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73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94" indent="-188994" algn="l" defTabSz="75597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80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67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953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940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927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914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900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88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87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73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61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47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933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920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907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94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s://circulars.gov.ie/pdf/circular/education/2008/46.pdf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IojWdJz0R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ritageinschools.ie/content/files/Patrick-Hunt_Plan-of-Work-for-a-School-Garden.pdf?v=158149713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pgcvN6TuE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E59HrNodZY" TargetMode="External"/><Relationship Id="rId7" Type="http://schemas.openxmlformats.org/officeDocument/2006/relationships/hyperlink" Target="https://www.youtube.com/watch?v=zXO_j0vriw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atshunts2002.wordpress.com/2014/03/09/hot-compostingusing-coffee-grounds/" TargetMode="External"/><Relationship Id="rId5" Type="http://schemas.openxmlformats.org/officeDocument/2006/relationships/hyperlink" Target="https://www.quickcrop.ie/learning/video/spring-onions" TargetMode="External"/><Relationship Id="rId4" Type="http://schemas.openxmlformats.org/officeDocument/2006/relationships/hyperlink" Target="https://www.youtube.com/watch?v=_pgcvN6TuE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rwickshirewildlifetrust.org.uk/sites/default/files/2018-05/School%20Pond%20Pack.pdf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FB729C9-0B07-93E9-0344-A5DCD6939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167"/>
            <a:ext cx="7559675" cy="107721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45032A-841F-1FF7-3D85-D8C7CA949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75" y="3708742"/>
            <a:ext cx="6425724" cy="3274327"/>
          </a:xfrm>
          <a:noFill/>
        </p:spPr>
        <p:txBody>
          <a:bodyPr anchor="ctr">
            <a:normAutofit/>
          </a:bodyPr>
          <a:lstStyle/>
          <a:p>
            <a:r>
              <a:rPr lang="en-US" dirty="0"/>
              <a:t>Plan for Improving Biodiversity</a:t>
            </a:r>
            <a:br>
              <a:rPr lang="en-US" dirty="0"/>
            </a:br>
            <a:br>
              <a:rPr lang="en-US" dirty="0"/>
            </a:br>
            <a:r>
              <a:rPr lang="en-US" sz="3100" dirty="0"/>
              <a:t>Green Schools 2024-2025</a:t>
            </a:r>
            <a:endParaRPr lang="en-US" dirty="0"/>
          </a:p>
        </p:txBody>
      </p:sp>
      <p:pic>
        <p:nvPicPr>
          <p:cNvPr id="5" name="Picture 4" descr="A logo with a person in a tree&#10;&#10;Description automatically generated">
            <a:extLst>
              <a:ext uri="{FF2B5EF4-FFF2-40B4-BE49-F238E27FC236}">
                <a16:creationId xmlns:a16="http://schemas.microsoft.com/office/drawing/2014/main" id="{9E5EA21D-EF0A-6642-64A2-7043ABC80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75" y="545431"/>
            <a:ext cx="2126026" cy="1993900"/>
          </a:xfrm>
          <a:prstGeom prst="rect">
            <a:avLst/>
          </a:prstGeom>
        </p:spPr>
      </p:pic>
      <p:pic>
        <p:nvPicPr>
          <p:cNvPr id="7" name="Picture 6" descr="A cartoon of animals around a globe&#10;&#10;Description automatically generated">
            <a:extLst>
              <a:ext uri="{FF2B5EF4-FFF2-40B4-BE49-F238E27FC236}">
                <a16:creationId xmlns:a16="http://schemas.microsoft.com/office/drawing/2014/main" id="{D78D72B0-3F9F-10DE-3100-63FC06469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675" y="545431"/>
            <a:ext cx="20447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7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CA08A02-A483-0CDF-761C-09F9199B8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167"/>
            <a:ext cx="7559675" cy="107721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45032A-841F-1FF7-3D85-D8C7CA949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1541" y="391186"/>
            <a:ext cx="2684532" cy="448235"/>
          </a:xfrm>
        </p:spPr>
        <p:txBody>
          <a:bodyPr>
            <a:normAutofit/>
          </a:bodyPr>
          <a:lstStyle/>
          <a:p>
            <a:r>
              <a:rPr lang="en-US" sz="2400" b="1" u="sng" dirty="0">
                <a:latin typeface="Comic Sans MS" panose="030F0902030302020204" pitchFamily="66" charset="0"/>
              </a:rPr>
              <a:t>Plan for Garden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8D83A-EB15-C072-43D7-1262B48092C8}"/>
              </a:ext>
            </a:extLst>
          </p:cNvPr>
          <p:cNvSpPr txBox="1"/>
          <p:nvPr/>
        </p:nvSpPr>
        <p:spPr>
          <a:xfrm>
            <a:off x="590187" y="2569877"/>
            <a:ext cx="603783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Comic Sans MS" panose="030F0902030302020204" pitchFamily="66" charset="0"/>
              </a:rPr>
              <a:t>Tool Storage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Clear out / </a:t>
            </a:r>
            <a:r>
              <a:rPr lang="en-US" sz="1200" dirty="0" err="1">
                <a:latin typeface="Comic Sans MS" panose="030F0902030302020204" pitchFamily="66" charset="0"/>
              </a:rPr>
              <a:t>organise</a:t>
            </a:r>
            <a:r>
              <a:rPr lang="en-US" sz="1200" dirty="0">
                <a:latin typeface="Comic Sans MS" panose="030F0902030302020204" pitchFamily="66" charset="0"/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Indoor storage area for tools that could rust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Take inventory of tools we have and what we need</a:t>
            </a:r>
          </a:p>
        </p:txBody>
      </p:sp>
      <p:pic>
        <p:nvPicPr>
          <p:cNvPr id="15" name="Picture 14" descr="A garden with a wooden fence and a wooden fence&#10;&#10;Description automatically generated">
            <a:extLst>
              <a:ext uri="{FF2B5EF4-FFF2-40B4-BE49-F238E27FC236}">
                <a16:creationId xmlns:a16="http://schemas.microsoft.com/office/drawing/2014/main" id="{C68A28F8-E463-7938-B056-EC3E8C1E0F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14" t="20618" r="44398"/>
          <a:stretch/>
        </p:blipFill>
        <p:spPr>
          <a:xfrm rot="5400000">
            <a:off x="2895143" y="-1338785"/>
            <a:ext cx="1477329" cy="5988426"/>
          </a:xfrm>
          <a:prstGeom prst="rect">
            <a:avLst/>
          </a:prstGeom>
        </p:spPr>
      </p:pic>
      <p:pic>
        <p:nvPicPr>
          <p:cNvPr id="16" name="Picture 15" descr="A garden with a fence and a fence&#10;&#10;Description automatically generated">
            <a:extLst>
              <a:ext uri="{FF2B5EF4-FFF2-40B4-BE49-F238E27FC236}">
                <a16:creationId xmlns:a16="http://schemas.microsoft.com/office/drawing/2014/main" id="{8D968558-7934-6709-F6B5-F77133BCBA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659"/>
          <a:stretch/>
        </p:blipFill>
        <p:spPr>
          <a:xfrm>
            <a:off x="639594" y="3555558"/>
            <a:ext cx="5988427" cy="27451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145718A-A073-DDD6-7AAC-4B90F8ED6C11}"/>
              </a:ext>
            </a:extLst>
          </p:cNvPr>
          <p:cNvSpPr txBox="1"/>
          <p:nvPr/>
        </p:nvSpPr>
        <p:spPr>
          <a:xfrm>
            <a:off x="590188" y="6455346"/>
            <a:ext cx="603783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Comic Sans MS" panose="030F0902030302020204" pitchFamily="66" charset="0"/>
              </a:rPr>
              <a:t>Vegetable Beds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902030302020204" pitchFamily="66" charset="0"/>
              </a:rPr>
              <a:t>1 bed per class level (1</a:t>
            </a:r>
            <a:r>
              <a:rPr lang="en-US" sz="1200" baseline="30000" dirty="0">
                <a:latin typeface="Comic Sans MS" panose="030F0902030302020204" pitchFamily="66" charset="0"/>
              </a:rPr>
              <a:t>st</a:t>
            </a:r>
            <a:r>
              <a:rPr lang="en-US" sz="1200" dirty="0">
                <a:latin typeface="Comic Sans MS" panose="030F0902030302020204" pitchFamily="66" charset="0"/>
              </a:rPr>
              <a:t> – 6</a:t>
            </a:r>
            <a:r>
              <a:rPr lang="en-US" sz="1200" baseline="30000" dirty="0">
                <a:latin typeface="Comic Sans MS" panose="030F0902030302020204" pitchFamily="66" charset="0"/>
              </a:rPr>
              <a:t>th</a:t>
            </a:r>
            <a:r>
              <a:rPr lang="en-US" sz="1200" dirty="0">
                <a:latin typeface="Comic Sans MS" panose="030F0902030302020204" pitchFamily="66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902030302020204" pitchFamily="66" charset="0"/>
              </a:rPr>
              <a:t>1 half for October planting, the other for March planting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902030302020204" pitchFamily="66" charset="0"/>
              </a:rPr>
              <a:t>Rotate class beds + crops each year to give soil a break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F95B3E-4088-F491-9413-4B6A9D510C99}"/>
              </a:ext>
            </a:extLst>
          </p:cNvPr>
          <p:cNvSpPr txBox="1"/>
          <p:nvPr/>
        </p:nvSpPr>
        <p:spPr>
          <a:xfrm>
            <a:off x="590189" y="9796446"/>
            <a:ext cx="245807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Comic Sans MS" panose="030F0902030302020204" pitchFamily="66" charset="0"/>
              </a:rPr>
              <a:t>Compost Bin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902030302020204" pitchFamily="66" charset="0"/>
              </a:rPr>
              <a:t>6</a:t>
            </a:r>
            <a:r>
              <a:rPr lang="en-US" sz="1200" baseline="30000" dirty="0">
                <a:latin typeface="Comic Sans MS" panose="030F0902030302020204" pitchFamily="66" charset="0"/>
              </a:rPr>
              <a:t>th</a:t>
            </a:r>
            <a:r>
              <a:rPr lang="en-US" sz="1200" dirty="0">
                <a:latin typeface="Comic Sans MS" panose="030F0902030302020204" pitchFamily="66" charset="0"/>
              </a:rPr>
              <a:t> class in charge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87029A-6116-BD66-2E31-06FC67B8A381}"/>
              </a:ext>
            </a:extLst>
          </p:cNvPr>
          <p:cNvSpPr txBox="1"/>
          <p:nvPr/>
        </p:nvSpPr>
        <p:spPr>
          <a:xfrm>
            <a:off x="4169219" y="9796445"/>
            <a:ext cx="245880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Comic Sans MS" panose="030F0902030302020204" pitchFamily="66" charset="0"/>
              </a:rPr>
              <a:t>Water Butts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902030302020204" pitchFamily="66" charset="0"/>
                <a:hlinkClick r:id="rId5"/>
              </a:rPr>
              <a:t>Circular</a:t>
            </a:r>
            <a:endParaRPr lang="en-US" sz="1200" dirty="0">
              <a:latin typeface="Comic Sans MS" panose="030F0902030302020204" pitchFamily="66" charset="0"/>
            </a:endParaRPr>
          </a:p>
        </p:txBody>
      </p:sp>
      <p:pic>
        <p:nvPicPr>
          <p:cNvPr id="1028" name="Picture 4" descr="Composting for Beginners: An Introduction to Composting">
            <a:extLst>
              <a:ext uri="{FF2B5EF4-FFF2-40B4-BE49-F238E27FC236}">
                <a16:creationId xmlns:a16="http://schemas.microsoft.com/office/drawing/2014/main" id="{3580E2E1-9968-2A29-E418-C9E679D48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 r="8003"/>
          <a:stretch/>
        </p:blipFill>
        <p:spPr bwMode="auto">
          <a:xfrm>
            <a:off x="590188" y="7460662"/>
            <a:ext cx="245808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mline Water Butt Set with Stand ...">
            <a:extLst>
              <a:ext uri="{FF2B5EF4-FFF2-40B4-BE49-F238E27FC236}">
                <a16:creationId xmlns:a16="http://schemas.microsoft.com/office/drawing/2014/main" id="{54B18C30-65E1-BD0C-0C73-72E74EDB53E0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19" y="7460662"/>
            <a:ext cx="24588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32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7B2B58E-0B32-AB23-0A05-B33449F85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0167"/>
            <a:ext cx="7559675" cy="107721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22A2FA-2C0F-598B-F196-16E4FF78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047" y="763798"/>
            <a:ext cx="2339576" cy="680009"/>
          </a:xfrm>
        </p:spPr>
        <p:txBody>
          <a:bodyPr>
            <a:noAutofit/>
          </a:bodyPr>
          <a:lstStyle/>
          <a:p>
            <a:r>
              <a:rPr lang="en-US" sz="2400" b="1" u="sng" dirty="0">
                <a:latin typeface="Comic Sans MS" panose="030F0902030302020204" pitchFamily="66" charset="0"/>
              </a:rPr>
              <a:t>No Dig Garden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AC22-CF8D-97E0-6F51-1F39EF4FA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035" y="1601259"/>
            <a:ext cx="6033600" cy="320038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IE" sz="1500" dirty="0">
                <a:latin typeface="Comic Sans MS" panose="030F0902030302020204" pitchFamily="66" charset="0"/>
              </a:rPr>
              <a:t>Weed by hand ensuring to remove roots of weeds. </a:t>
            </a:r>
          </a:p>
          <a:p>
            <a:r>
              <a:rPr lang="en-IE" sz="1500" dirty="0">
                <a:latin typeface="Comic Sans MS" panose="030F0902030302020204" pitchFamily="66" charset="0"/>
              </a:rPr>
              <a:t>Try to disturb the soil as little as possible. </a:t>
            </a:r>
          </a:p>
          <a:p>
            <a:r>
              <a:rPr lang="en-IE" sz="1500" dirty="0">
                <a:latin typeface="Comic Sans MS" panose="030F0902030302020204" pitchFamily="66" charset="0"/>
              </a:rPr>
              <a:t>If planting in Autumn spread organic compost / well rotten manure 5cm deep on the soil surface. </a:t>
            </a:r>
          </a:p>
          <a:p>
            <a:r>
              <a:rPr lang="en-IE" sz="1500" dirty="0">
                <a:latin typeface="Comic Sans MS" panose="030F0902030302020204" pitchFamily="66" charset="0"/>
              </a:rPr>
              <a:t>1 bag of manure / compost per square metre of growing area. </a:t>
            </a:r>
          </a:p>
          <a:p>
            <a:r>
              <a:rPr lang="en-IE" sz="1500" dirty="0">
                <a:latin typeface="Comic Sans MS" panose="030F0902030302020204" pitchFamily="66" charset="0"/>
              </a:rPr>
              <a:t>Rotate crops each year so they are grown in a new area – reduces build up of pests and diseases and gives the soil a break.</a:t>
            </a:r>
          </a:p>
          <a:p>
            <a:r>
              <a:rPr lang="en-IE" sz="1500" dirty="0">
                <a:latin typeface="Comic Sans MS" panose="030F0902030302020204" pitchFamily="66" charset="0"/>
              </a:rPr>
              <a:t>Before summer clear the beds and cover with compost and a tarpaulin.</a:t>
            </a:r>
          </a:p>
          <a:p>
            <a:r>
              <a:rPr lang="en-IE" sz="1500" dirty="0">
                <a:latin typeface="Comic Sans MS" panose="030F0902030302020204" pitchFamily="66" charset="0"/>
              </a:rPr>
              <a:t>Charles Dowding video - </a:t>
            </a:r>
            <a:r>
              <a:rPr lang="en-US" sz="1500" dirty="0">
                <a:latin typeface="Comic Sans MS" panose="030F0902030302020204" pitchFamily="66" charset="0"/>
                <a:hlinkClick r:id="rId3"/>
              </a:rPr>
              <a:t>https://www.youtube.com/watch?v=OIojWdJz0RE</a:t>
            </a:r>
            <a:endParaRPr lang="en-US" sz="1500" dirty="0">
              <a:latin typeface="Comic Sans MS" panose="030F09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F1E182-E056-3800-CB62-32EE2E90E1DA}"/>
              </a:ext>
            </a:extLst>
          </p:cNvPr>
          <p:cNvSpPr txBox="1"/>
          <p:nvPr/>
        </p:nvSpPr>
        <p:spPr>
          <a:xfrm>
            <a:off x="763035" y="6037769"/>
            <a:ext cx="6033600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omic Sans MS" panose="030F0902030302020204" pitchFamily="66" charset="0"/>
              </a:rPr>
              <a:t>Use a mix of 2 parts organic peat free general purpose compost mixed with 1 part sand and 1 part horticultural grit.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omic Sans MS" panose="030F0902030302020204" pitchFamily="66" charset="0"/>
              </a:rPr>
              <a:t>The grit and sand create good drainage.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omic Sans MS" panose="030F0902030302020204" pitchFamily="66" charset="0"/>
              </a:rPr>
              <a:t>Fill the trays and pots with compost and place the seeds their own depth beneath the surface.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omic Sans MS" panose="030F0902030302020204" pitchFamily="66" charset="0"/>
              </a:rPr>
              <a:t>Position the seed trays in a sunny south facing windowsill and do not allow them to dry out.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omic Sans MS" panose="030F0902030302020204" pitchFamily="66" charset="0"/>
              </a:rPr>
              <a:t>Sometimes for a variety of reasons seeds fail to Germinate or the seedlings become too tall and leggy.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omic Sans MS" panose="030F0902030302020204" pitchFamily="66" charset="0"/>
              </a:rPr>
              <a:t>Where this happens it is possible to directly sow many crops outdoors a month later than the indoor sowing dates suggested.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omic Sans MS" panose="030F0902030302020204" pitchFamily="66" charset="0"/>
              </a:rPr>
              <a:t>There is also the possibility of buying some plants in modular trays from the garden </a:t>
            </a:r>
            <a:r>
              <a:rPr lang="en-US" sz="1500" dirty="0" err="1">
                <a:latin typeface="Comic Sans MS" panose="030F0902030302020204" pitchFamily="66" charset="0"/>
              </a:rPr>
              <a:t>centre</a:t>
            </a:r>
            <a:r>
              <a:rPr lang="en-US" sz="1500" dirty="0">
                <a:latin typeface="Comic Sans MS" panose="030F0902030302020204" pitchFamily="66" charset="0"/>
              </a:rPr>
              <a:t> as a back up.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omic Sans MS" panose="030F0902030302020204" pitchFamily="66" charset="0"/>
                <a:hlinkClick r:id="rId4"/>
              </a:rPr>
              <a:t>https://www.heritageinschools.ie/content/files/Patrick-Hunt_Plan-of-Work-for-a-School-Garden.pdf?v=1581497137</a:t>
            </a:r>
            <a:r>
              <a:rPr lang="en-US" sz="1500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640EA9-D55A-90E4-635F-F60279F0878D}"/>
              </a:ext>
            </a:extLst>
          </p:cNvPr>
          <p:cNvSpPr txBox="1">
            <a:spLocks/>
          </p:cNvSpPr>
          <p:nvPr/>
        </p:nvSpPr>
        <p:spPr>
          <a:xfrm>
            <a:off x="2460192" y="5200584"/>
            <a:ext cx="2639286" cy="680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559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latin typeface="Comic Sans MS" panose="030F0902030302020204" pitchFamily="66" charset="0"/>
              </a:rPr>
              <a:t>Growing Indoors</a:t>
            </a:r>
          </a:p>
        </p:txBody>
      </p:sp>
    </p:spTree>
    <p:extLst>
      <p:ext uri="{BB962C8B-B14F-4D97-AF65-F5344CB8AC3E}">
        <p14:creationId xmlns:p14="http://schemas.microsoft.com/office/powerpoint/2010/main" val="286659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ECC0A1D-0838-35BE-2903-3C3036587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0167"/>
            <a:ext cx="7559675" cy="107721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45032A-841F-1FF7-3D85-D8C7CA949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652" y="575395"/>
            <a:ext cx="3126370" cy="448235"/>
          </a:xfrm>
        </p:spPr>
        <p:txBody>
          <a:bodyPr>
            <a:normAutofit fontScale="90000"/>
          </a:bodyPr>
          <a:lstStyle/>
          <a:p>
            <a:r>
              <a:rPr lang="en-US" sz="2000" b="1" u="sng" dirty="0">
                <a:latin typeface="Comic Sans MS" panose="030F0902030302020204" pitchFamily="66" charset="0"/>
              </a:rPr>
              <a:t>Sample Planting Schedule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15F712F-762E-9114-B29D-C843E8375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218530"/>
              </p:ext>
            </p:extLst>
          </p:nvPr>
        </p:nvGraphicFramePr>
        <p:xfrm>
          <a:off x="422026" y="4284313"/>
          <a:ext cx="6713009" cy="524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873">
                  <a:extLst>
                    <a:ext uri="{9D8B030D-6E8A-4147-A177-3AD203B41FA5}">
                      <a16:colId xmlns:a16="http://schemas.microsoft.com/office/drawing/2014/main" val="1310919353"/>
                    </a:ext>
                  </a:extLst>
                </a:gridCol>
                <a:gridCol w="823137">
                  <a:extLst>
                    <a:ext uri="{9D8B030D-6E8A-4147-A177-3AD203B41FA5}">
                      <a16:colId xmlns:a16="http://schemas.microsoft.com/office/drawing/2014/main" val="2727142253"/>
                    </a:ext>
                  </a:extLst>
                </a:gridCol>
                <a:gridCol w="5381999">
                  <a:extLst>
                    <a:ext uri="{9D8B030D-6E8A-4147-A177-3AD203B41FA5}">
                      <a16:colId xmlns:a16="http://schemas.microsoft.com/office/drawing/2014/main" val="934138436"/>
                    </a:ext>
                  </a:extLst>
                </a:gridCol>
              </a:tblGrid>
              <a:tr h="738215">
                <a:tc rowSpan="2"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st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Onions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September – plant winter onion sets – push halfway down the soil with hairy root pointing down. 5x rows of onions 20cm apart (onions should be 10cm apart in the row)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Place temporary net over bed to stop birds pulling out the onions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Keep well weeded and watered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Ready to harvest from mid - June </a:t>
                      </a:r>
                    </a:p>
                    <a:p>
                      <a:pPr marL="171450" marR="0" indent="-171450" algn="l" defTabSz="7559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https://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www.quickcrop.ie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/learning/video/onions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586503"/>
                  </a:ext>
                </a:extLst>
              </a:tr>
              <a:tr h="985340"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March</a:t>
                      </a:r>
                    </a:p>
                    <a:p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Lettuce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 - Varieties: 'Batavia red and green mix’ / 'Little gem’.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March – sow lettuce into modular seed trays (a few seeds per module)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April - plant out under fleece for protection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May – June – will crop by removing larger outside leaves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dirty="0">
                          <a:latin typeface="Comic Sans MS" panose="030F0902030302020204" pitchFamily="66" charset="0"/>
                        </a:rPr>
                        <a:t>See </a:t>
                      </a:r>
                      <a:r>
                        <a:rPr lang="en-IE" sz="1200" b="0" dirty="0">
                          <a:latin typeface="Comic Sans MS" panose="030F0902030302020204" pitchFamily="66" charset="0"/>
                          <a:hlinkClick r:id="rId3"/>
                        </a:rPr>
                        <a:t>https://www.youtube.com/watch?v=_pgcvN6TuE8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971492"/>
                  </a:ext>
                </a:extLst>
              </a:tr>
              <a:tr h="1038688">
                <a:tc rowSpan="2"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nd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Garlic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October – plant garlic in a small hole, twice their depth under the soil, 20 cm apart.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Garlic will be ready in mid-June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dirty="0">
                          <a:latin typeface="Comic Sans MS" panose="030F0902030302020204" pitchFamily="66" charset="0"/>
                        </a:rPr>
                        <a:t>https://</a:t>
                      </a:r>
                      <a:r>
                        <a:rPr lang="en-IE" sz="1200" dirty="0" err="1">
                          <a:latin typeface="Comic Sans MS" panose="030F0902030302020204" pitchFamily="66" charset="0"/>
                        </a:rPr>
                        <a:t>www.youtube.com</a:t>
                      </a:r>
                      <a:r>
                        <a:rPr lang="en-IE" sz="1200" dirty="0">
                          <a:latin typeface="Comic Sans MS" panose="030F0902030302020204" pitchFamily="66" charset="0"/>
                        </a:rPr>
                        <a:t>/</a:t>
                      </a:r>
                      <a:r>
                        <a:rPr lang="en-IE" sz="1200" dirty="0" err="1">
                          <a:latin typeface="Comic Sans MS" panose="030F0902030302020204" pitchFamily="66" charset="0"/>
                        </a:rPr>
                        <a:t>watch?v</a:t>
                      </a:r>
                      <a:r>
                        <a:rPr lang="en-IE" sz="1200" dirty="0">
                          <a:latin typeface="Comic Sans MS" panose="030F0902030302020204" pitchFamily="66" charset="0"/>
                        </a:rPr>
                        <a:t>=_F4GM2zcrEI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77878"/>
                  </a:ext>
                </a:extLst>
              </a:tr>
              <a:tr h="823195"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Early peas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 - Varieties: 'Meteor', 'Dwarf meteor', 'Feltham first’.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March – sow pea seeds into modular trays (3 seeds per module)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April – move outdoors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May – June – ready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74591"/>
                  </a:ext>
                </a:extLst>
              </a:tr>
              <a:tr h="823195">
                <a:tc gridSpan="2">
                  <a:txBody>
                    <a:bodyPr/>
                    <a:lstStyle/>
                    <a:p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Cosain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Link in with mainstream class for planting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Sensory beds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Exploratory beds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Indoor planting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13156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8FD3F46-D17E-C5D4-D272-1C3085CE3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421598"/>
              </p:ext>
            </p:extLst>
          </p:nvPr>
        </p:nvGraphicFramePr>
        <p:xfrm>
          <a:off x="419406" y="1281041"/>
          <a:ext cx="6718240" cy="2037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104">
                  <a:extLst>
                    <a:ext uri="{9D8B030D-6E8A-4147-A177-3AD203B41FA5}">
                      <a16:colId xmlns:a16="http://schemas.microsoft.com/office/drawing/2014/main" val="2570580096"/>
                    </a:ext>
                  </a:extLst>
                </a:gridCol>
                <a:gridCol w="823137">
                  <a:extLst>
                    <a:ext uri="{9D8B030D-6E8A-4147-A177-3AD203B41FA5}">
                      <a16:colId xmlns:a16="http://schemas.microsoft.com/office/drawing/2014/main" val="4008986429"/>
                    </a:ext>
                  </a:extLst>
                </a:gridCol>
                <a:gridCol w="5381999">
                  <a:extLst>
                    <a:ext uri="{9D8B030D-6E8A-4147-A177-3AD203B41FA5}">
                      <a16:colId xmlns:a16="http://schemas.microsoft.com/office/drawing/2014/main" val="871223093"/>
                    </a:ext>
                  </a:extLst>
                </a:gridCol>
              </a:tblGrid>
              <a:tr h="300304">
                <a:tc rowSpan="2"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J.I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Mud Kitchen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145488"/>
                  </a:ext>
                </a:extLst>
              </a:tr>
              <a:tr h="1192783"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March</a:t>
                      </a:r>
                    </a:p>
                    <a:p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Exploratory beds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Using tools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Looking for worms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Planting acorns, pinecones and digging them up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dirty="0">
                          <a:latin typeface="Comic Sans MS" panose="030F0902030302020204" pitchFamily="66" charset="0"/>
                        </a:rPr>
                        <a:t>April Sprinkle wildflower seeds on a bare patch of ground rake and water in / make wildflower seed balls for throwing by mixing some soil, compost and seed in a bucket with a little water and shaping into little balls. These can be dried on a tray and flung on bare patches in the garden. Use native seed available from </a:t>
                      </a:r>
                      <a:r>
                        <a:rPr lang="en-IE" sz="1200" dirty="0" err="1">
                          <a:latin typeface="Comic Sans MS" panose="030F0902030302020204" pitchFamily="66" charset="0"/>
                        </a:rPr>
                        <a:t>Wildflowers.ie</a:t>
                      </a:r>
                      <a:r>
                        <a:rPr lang="en-IE" sz="1200" dirty="0">
                          <a:latin typeface="Comic Sans MS" panose="030F0902030302020204" pitchFamily="66" charset="0"/>
                        </a:rPr>
                        <a:t> .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05233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A7496D5-90A2-4836-0801-DBB65CF21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55227"/>
              </p:ext>
            </p:extLst>
          </p:nvPr>
        </p:nvGraphicFramePr>
        <p:xfrm>
          <a:off x="422026" y="3321255"/>
          <a:ext cx="6715620" cy="963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484">
                  <a:extLst>
                    <a:ext uri="{9D8B030D-6E8A-4147-A177-3AD203B41FA5}">
                      <a16:colId xmlns:a16="http://schemas.microsoft.com/office/drawing/2014/main" val="2570580096"/>
                    </a:ext>
                  </a:extLst>
                </a:gridCol>
                <a:gridCol w="823137">
                  <a:extLst>
                    <a:ext uri="{9D8B030D-6E8A-4147-A177-3AD203B41FA5}">
                      <a16:colId xmlns:a16="http://schemas.microsoft.com/office/drawing/2014/main" val="4008986429"/>
                    </a:ext>
                  </a:extLst>
                </a:gridCol>
                <a:gridCol w="5381999">
                  <a:extLst>
                    <a:ext uri="{9D8B030D-6E8A-4147-A177-3AD203B41FA5}">
                      <a16:colId xmlns:a16="http://schemas.microsoft.com/office/drawing/2014/main" val="871223093"/>
                    </a:ext>
                  </a:extLst>
                </a:gridCol>
              </a:tblGrid>
              <a:tr h="307965">
                <a:tc rowSpan="2"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S.I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Mud Kitchen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145488"/>
                  </a:ext>
                </a:extLst>
              </a:tr>
              <a:tr h="655093"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March</a:t>
                      </a:r>
                    </a:p>
                    <a:p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b="1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Exploratory beds / Indoor Planting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Grass heads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Sunflowers etc.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052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4A5126E-41C2-3C18-8FB5-897FC1C87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675" cy="10772146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15F712F-762E-9114-B29D-C843E8375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458213"/>
              </p:ext>
            </p:extLst>
          </p:nvPr>
        </p:nvGraphicFramePr>
        <p:xfrm>
          <a:off x="420773" y="744034"/>
          <a:ext cx="6718128" cy="9203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">
                  <a:extLst>
                    <a:ext uri="{9D8B030D-6E8A-4147-A177-3AD203B41FA5}">
                      <a16:colId xmlns:a16="http://schemas.microsoft.com/office/drawing/2014/main" val="2109755726"/>
                    </a:ext>
                  </a:extLst>
                </a:gridCol>
                <a:gridCol w="810168">
                  <a:extLst>
                    <a:ext uri="{9D8B030D-6E8A-4147-A177-3AD203B41FA5}">
                      <a16:colId xmlns:a16="http://schemas.microsoft.com/office/drawing/2014/main" val="2727142253"/>
                    </a:ext>
                  </a:extLst>
                </a:gridCol>
                <a:gridCol w="5519340">
                  <a:extLst>
                    <a:ext uri="{9D8B030D-6E8A-4147-A177-3AD203B41FA5}">
                      <a16:colId xmlns:a16="http://schemas.microsoft.com/office/drawing/2014/main" val="934138436"/>
                    </a:ext>
                  </a:extLst>
                </a:gridCol>
              </a:tblGrid>
              <a:tr h="850296">
                <a:tc rowSpan="2"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rd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b="1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Perpetual Spinach</a:t>
                      </a:r>
                    </a:p>
                    <a:p>
                      <a:pPr marL="171450" marR="0" indent="-171450" algn="l" defTabSz="7559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September – grow perpetual spinach in modular trays, 2 seeds each</a:t>
                      </a:r>
                    </a:p>
                    <a:p>
                      <a:pPr marL="171450" marR="0" indent="-171450" algn="l" defTabSz="7559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October – plant out 30cm apart </a:t>
                      </a:r>
                    </a:p>
                    <a:p>
                      <a:pPr marL="171450" marR="0" indent="-171450" algn="l" defTabSz="7559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May - ready</a:t>
                      </a:r>
                    </a:p>
                    <a:p>
                      <a:pPr marL="171450" marR="0" indent="-171450" algn="l" defTabSz="7559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hlinkClick r:id="rId3"/>
                        </a:rPr>
                        <a:t>https://www.youtube.com/watch?v=fE59HrNodZY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816252"/>
                  </a:ext>
                </a:extLst>
              </a:tr>
              <a:tr h="629586"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b="1" i="0" kern="1200" dirty="0" err="1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Pakchoi</a:t>
                      </a:r>
                      <a:endParaRPr lang="en-IE" sz="1200" b="1" i="0" kern="1200" dirty="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dirty="0" err="1">
                          <a:latin typeface="Comic Sans MS" panose="030F0902030302020204" pitchFamily="66" charset="0"/>
                        </a:rPr>
                        <a:t>Pakchoi</a:t>
                      </a:r>
                      <a:r>
                        <a:rPr lang="en-IE" sz="1200" dirty="0">
                          <a:latin typeface="Comic Sans MS" panose="030F0902030302020204" pitchFamily="66" charset="0"/>
                        </a:rPr>
                        <a:t> is grown in the same way as Lettuce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dirty="0">
                          <a:latin typeface="Comic Sans MS" panose="030F0902030302020204" pitchFamily="66" charset="0"/>
                        </a:rPr>
                        <a:t>See </a:t>
                      </a:r>
                      <a:r>
                        <a:rPr lang="en-IE" sz="1200" dirty="0">
                          <a:latin typeface="Comic Sans MS" panose="030F0902030302020204" pitchFamily="66" charset="0"/>
                          <a:hlinkClick r:id="rId4"/>
                        </a:rPr>
                        <a:t>https://www.youtube.com/watch?v=_pgcvN6TuE8</a:t>
                      </a:r>
                      <a:r>
                        <a:rPr lang="en-IE" sz="1200" dirty="0">
                          <a:latin typeface="Comic Sans MS" panose="030F0902030302020204" pitchFamily="66" charset="0"/>
                        </a:rPr>
                        <a:t>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5286"/>
                  </a:ext>
                </a:extLst>
              </a:tr>
              <a:tr h="805853">
                <a:tc rowSpan="2"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th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b="1" dirty="0">
                          <a:latin typeface="Comic Sans MS" panose="030F0902030302020204" pitchFamily="66" charset="0"/>
                        </a:rPr>
                        <a:t>Sensory Area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dirty="0">
                          <a:latin typeface="Comic Sans MS" panose="030F0902030302020204" pitchFamily="66" charset="0"/>
                        </a:rPr>
                        <a:t>Tend and plant new herbs, flowers and perennial edibles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dirty="0">
                          <a:latin typeface="Comic Sans MS" panose="030F0902030302020204" pitchFamily="66" charset="0"/>
                        </a:rPr>
                        <a:t>Avoid planting Mint, Lemon Balm and Fennel as they spread easily.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dirty="0">
                          <a:latin typeface="Comic Sans MS" panose="030F0902030302020204" pitchFamily="66" charset="0"/>
                        </a:rPr>
                        <a:t>Plant some perennial kales and cabbages which will grow for many years and plant new perennial flowers and grasses which come back year after year. </a:t>
                      </a:r>
                      <a:endParaRPr lang="en-IE" sz="1200" b="0" i="0" kern="1200" dirty="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202866"/>
                  </a:ext>
                </a:extLst>
              </a:tr>
              <a:tr h="802591"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IE" sz="1200" b="1" i="0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Early beetroot</a:t>
                      </a:r>
                      <a:r>
                        <a:rPr lang="en-IE" sz="12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 - Variety: '</a:t>
                      </a:r>
                      <a:r>
                        <a:rPr lang="en-IE" sz="1200" b="0" i="0" kern="1200" dirty="0" err="1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Bolthardy</a:t>
                      </a:r>
                      <a:r>
                        <a:rPr lang="en-IE" sz="12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’.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February – sown indoors in modular trays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Mid-April – plant outdoors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June - golf ball sized baby beets can be harvested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422398"/>
                  </a:ext>
                </a:extLst>
              </a:tr>
              <a:tr h="1233793">
                <a:tc rowSpan="2"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th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b="1" dirty="0">
                          <a:latin typeface="Comic Sans MS" panose="030F0902030302020204" pitchFamily="66" charset="0"/>
                        </a:rPr>
                        <a:t>Plant Bulbs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dirty="0">
                          <a:latin typeface="Comic Sans MS" panose="030F0902030302020204" pitchFamily="66" charset="0"/>
                        </a:rPr>
                        <a:t>October cut the grass short and sprinkle yellow rattle seeds.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dirty="0">
                          <a:latin typeface="Comic Sans MS" panose="030F0902030302020204" pitchFamily="66" charset="0"/>
                        </a:rPr>
                        <a:t>Plant a selection of spring and summer bulbs in this area.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dirty="0">
                          <a:latin typeface="Comic Sans MS" panose="030F0902030302020204" pitchFamily="66" charset="0"/>
                        </a:rPr>
                        <a:t>Dig a 20cm hole putting in groups of bulbs such as daffodil, tulips etc.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dirty="0">
                          <a:latin typeface="Comic Sans MS" panose="030F0902030302020204" pitchFamily="66" charset="0"/>
                        </a:rPr>
                        <a:t>The yellow rattle will supress grass growth, the bulbs will come through.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dirty="0">
                          <a:latin typeface="Comic Sans MS" panose="030F0902030302020204" pitchFamily="66" charset="0"/>
                        </a:rPr>
                        <a:t>Allow the grass to grow until the following October when it can be cut and raked for removal once a year in subsequent years</a:t>
                      </a:r>
                      <a:endParaRPr lang="en-IE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679342"/>
                  </a:ext>
                </a:extLst>
              </a:tr>
              <a:tr h="1184223"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b="1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Scallions - </a:t>
                      </a:r>
                      <a:r>
                        <a:rPr lang="en-IE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Varieties: ‘</a:t>
                      </a:r>
                      <a:r>
                        <a:rPr lang="en-IE" sz="1200" b="0" i="0" kern="1200" dirty="0" err="1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Ishikura</a:t>
                      </a:r>
                      <a:r>
                        <a:rPr lang="en-IE" sz="12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 bunching’</a:t>
                      </a:r>
                      <a:endParaRPr lang="en-IE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March sow scallions in modular trays or small pots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Place 10 seeds in each module and grow as a bunch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April – plant out 20cm apart.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June – ready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hlinkClick r:id="rId5"/>
                        </a:rPr>
                        <a:t>https://www.quickcrop.ie/learning/video/spring-onions</a:t>
                      </a:r>
                      <a:r>
                        <a:rPr lang="en-IE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35274"/>
                  </a:ext>
                </a:extLst>
              </a:tr>
              <a:tr h="1217983">
                <a:tc rowSpan="2"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th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Composting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dirty="0">
                          <a:latin typeface="Comic Sans MS" panose="030F0902030302020204" pitchFamily="66" charset="0"/>
                        </a:rPr>
                        <a:t>Throughout school year take on the management of the compost system.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dirty="0">
                          <a:latin typeface="Comic Sans MS" panose="030F0902030302020204" pitchFamily="66" charset="0"/>
                        </a:rPr>
                        <a:t>Add a 50 /50 mix of brown and green materials in thin layers.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dirty="0">
                          <a:latin typeface="Comic Sans MS" panose="030F0902030302020204" pitchFamily="66" charset="0"/>
                        </a:rPr>
                        <a:t>Turn the compost heap in the Autumn and harvest for use in the garden.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dirty="0">
                          <a:latin typeface="Comic Sans MS" panose="030F0902030302020204" pitchFamily="66" charset="0"/>
                          <a:hlinkClick r:id="rId6"/>
                        </a:rPr>
                        <a:t>https://patshunts2002.wordpress.com/2014/03/09/hot-compostingusing-coffee-grounds/</a:t>
                      </a:r>
                      <a:r>
                        <a:rPr lang="en-IE" sz="1200" dirty="0">
                          <a:latin typeface="Comic Sans MS" panose="030F0902030302020204" pitchFamily="66" charset="0"/>
                        </a:rPr>
                        <a:t>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43136"/>
                  </a:ext>
                </a:extLst>
              </a:tr>
              <a:tr h="1767840"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IE" sz="1200" b="1" i="0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Potatoes</a:t>
                      </a:r>
                      <a:r>
                        <a:rPr lang="en-IE" sz="12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+mn-cs"/>
                        </a:rPr>
                        <a:t> - Varieties: 'Milan purple top, 'Tokyo cross’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dirty="0" err="1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Feburary</a:t>
                      </a:r>
                      <a:r>
                        <a:rPr lang="en-IE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 - Chit early potatoes in egg cartons in the classroom.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Mid-March - plant chitted potatoes into their bed at 25 cm spacing in the row with 3 rows in the bed. 12 seed potatoes per 1m2. Plant 15cm deep and as they grow add more compost around the plants.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Water well, especially when flowering as this indicates tubers are swelling.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Mid-June – harvest 12 weeks after planting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See </a:t>
                      </a:r>
                      <a:r>
                        <a:rPr lang="en-IE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hlinkClick r:id="rId7"/>
                        </a:rPr>
                        <a:t>https://www.youtube.com/watch?v=zXO_j0vriwk</a:t>
                      </a:r>
                      <a:r>
                        <a:rPr lang="en-IE" sz="12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275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9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32791D8-DC3C-DC44-8425-9AABF7CED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675" cy="107721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78B66E-5F95-865D-5494-E30A585F3436}"/>
              </a:ext>
            </a:extLst>
          </p:cNvPr>
          <p:cNvSpPr txBox="1"/>
          <p:nvPr/>
        </p:nvSpPr>
        <p:spPr>
          <a:xfrm>
            <a:off x="1846455" y="538255"/>
            <a:ext cx="386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Comic Sans MS" panose="030F0902030302020204" pitchFamily="66" charset="0"/>
              </a:rPr>
              <a:t>Plan for Outdoor Classroom Area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708F4D-0537-FB71-8F34-19F4F8247F8C}"/>
              </a:ext>
            </a:extLst>
          </p:cNvPr>
          <p:cNvSpPr txBox="1"/>
          <p:nvPr/>
        </p:nvSpPr>
        <p:spPr>
          <a:xfrm>
            <a:off x="642701" y="2508315"/>
            <a:ext cx="2982816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latin typeface="Comic Sans MS" panose="030F0902030302020204" pitchFamily="66" charset="0"/>
              </a:rPr>
              <a:t>Exploratory Bed(s)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902030302020204" pitchFamily="66" charset="0"/>
              </a:rPr>
              <a:t>1 or 2 beds for exploratory gardening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D4033-DC4C-FFA0-B81A-685713B139C7}"/>
              </a:ext>
            </a:extLst>
          </p:cNvPr>
          <p:cNvSpPr txBox="1"/>
          <p:nvPr/>
        </p:nvSpPr>
        <p:spPr>
          <a:xfrm>
            <a:off x="642701" y="5545520"/>
            <a:ext cx="6274272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latin typeface="Comic Sans MS" panose="030F0902030302020204" pitchFamily="66" charset="0"/>
              </a:rPr>
              <a:t>Sensory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902030302020204" pitchFamily="66" charset="0"/>
              </a:rPr>
              <a:t>Sight – </a:t>
            </a:r>
            <a:r>
              <a:rPr lang="en-US" sz="1400" dirty="0" err="1">
                <a:latin typeface="Comic Sans MS" panose="030F0902030302020204" pitchFamily="66" charset="0"/>
              </a:rPr>
              <a:t>colourful</a:t>
            </a:r>
            <a:r>
              <a:rPr lang="en-US" sz="1400" dirty="0">
                <a:latin typeface="Comic Sans MS" panose="030F0902030302020204" pitchFamily="66" charset="0"/>
              </a:rPr>
              <a:t> flowers e.g. Dahlias and Sunflowers or spiral garden mobiles / painted bold </a:t>
            </a:r>
            <a:r>
              <a:rPr lang="en-US" sz="1400" dirty="0" err="1">
                <a:latin typeface="Comic Sans MS" panose="030F0902030302020204" pitchFamily="66" charset="0"/>
              </a:rPr>
              <a:t>colours</a:t>
            </a:r>
            <a:r>
              <a:rPr lang="en-US" sz="1400" dirty="0">
                <a:latin typeface="Comic Sans MS" panose="030F0902030302020204" pitchFamily="66" charset="0"/>
              </a:rPr>
              <a:t> / </a:t>
            </a:r>
            <a:r>
              <a:rPr lang="en-US" sz="1400">
                <a:latin typeface="Comic Sans MS" panose="030F0902030302020204" pitchFamily="66" charset="0"/>
              </a:rPr>
              <a:t>painted stones</a:t>
            </a:r>
            <a:endParaRPr lang="en-US" sz="1400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902030302020204" pitchFamily="66" charset="0"/>
              </a:rPr>
              <a:t>Sound – pollinator plants or wind chimes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902030302020204" pitchFamily="66" charset="0"/>
              </a:rPr>
              <a:t>Smell – lavender / herbs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902030302020204" pitchFamily="66" charset="0"/>
              </a:rPr>
              <a:t>Touch – celosia or chenille plant / mud kitchen / textured pots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902030302020204" pitchFamily="66" charset="0"/>
              </a:rPr>
              <a:t>Taste – edible flowers / vegetable patch at front of school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BA7AC3-8110-557E-4B55-B50DCD90048A}"/>
              </a:ext>
            </a:extLst>
          </p:cNvPr>
          <p:cNvSpPr txBox="1"/>
          <p:nvPr/>
        </p:nvSpPr>
        <p:spPr>
          <a:xfrm>
            <a:off x="4385490" y="2508314"/>
            <a:ext cx="253148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latin typeface="Comic Sans MS" panose="030F0902030302020204" pitchFamily="66" charset="0"/>
              </a:rPr>
              <a:t>Mud Kitchen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902030302020204" pitchFamily="66" charset="0"/>
              </a:rPr>
              <a:t>1 large mud kitchen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FE90C5-1B68-007D-0636-4C3D7CE3569E}"/>
              </a:ext>
            </a:extLst>
          </p:cNvPr>
          <p:cNvSpPr txBox="1"/>
          <p:nvPr/>
        </p:nvSpPr>
        <p:spPr>
          <a:xfrm>
            <a:off x="1846455" y="9521191"/>
            <a:ext cx="406713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u="sng" dirty="0">
                <a:latin typeface="Comic Sans MS" panose="030F0902030302020204" pitchFamily="66" charset="0"/>
              </a:rPr>
              <a:t>Pond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902030302020204" pitchFamily="66" charset="0"/>
              </a:rPr>
              <a:t>1 small pond – either a dish or </a:t>
            </a:r>
            <a:r>
              <a:rPr lang="en-US" sz="1400" dirty="0">
                <a:latin typeface="Comic Sans MS" panose="030F0902030302020204" pitchFamily="66" charset="0"/>
                <a:hlinkClick r:id="rId3"/>
              </a:rPr>
              <a:t>proper lined </a:t>
            </a:r>
            <a:endParaRPr lang="en-US" sz="1400" dirty="0">
              <a:latin typeface="Comic Sans MS" panose="030F0902030302020204" pitchFamily="66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4D6036B-C72B-9069-7F67-19CB85462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t="34890" r="11860" b="23903"/>
          <a:stretch/>
        </p:blipFill>
        <p:spPr bwMode="auto">
          <a:xfrm>
            <a:off x="642701" y="1069438"/>
            <a:ext cx="2982816" cy="12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ud Kitchens">
            <a:extLst>
              <a:ext uri="{FF2B5EF4-FFF2-40B4-BE49-F238E27FC236}">
                <a16:creationId xmlns:a16="http://schemas.microsoft.com/office/drawing/2014/main" id="{48FB4583-247D-3D50-BDA5-B973A6992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31830" r="18301" b="25761"/>
          <a:stretch/>
        </p:blipFill>
        <p:spPr bwMode="auto">
          <a:xfrm>
            <a:off x="4385491" y="1069438"/>
            <a:ext cx="2531483" cy="12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outh Bristol Sensory Gardens">
            <a:extLst>
              <a:ext uri="{FF2B5EF4-FFF2-40B4-BE49-F238E27FC236}">
                <a16:creationId xmlns:a16="http://schemas.microsoft.com/office/drawing/2014/main" id="{B40E9638-266E-F9C0-6A50-0DA69540D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34"/>
          <a:stretch/>
        </p:blipFill>
        <p:spPr bwMode="auto">
          <a:xfrm>
            <a:off x="2190588" y="3519990"/>
            <a:ext cx="3276600" cy="175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icture">
            <a:extLst>
              <a:ext uri="{FF2B5EF4-FFF2-40B4-BE49-F238E27FC236}">
                <a16:creationId xmlns:a16="http://schemas.microsoft.com/office/drawing/2014/main" id="{CF2BEBF3-8D40-5997-4DDC-EF97E355C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12" y="7418969"/>
            <a:ext cx="2428649" cy="18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07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32791D8-DC3C-DC44-8425-9AABF7CED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675" cy="107721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78B66E-5F95-865D-5494-E30A585F3436}"/>
              </a:ext>
            </a:extLst>
          </p:cNvPr>
          <p:cNvSpPr txBox="1"/>
          <p:nvPr/>
        </p:nvSpPr>
        <p:spPr>
          <a:xfrm>
            <a:off x="3109621" y="522213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Comic Sans MS" panose="030F0902030302020204" pitchFamily="66" charset="0"/>
              </a:rPr>
              <a:t>To Do List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9E87E3-CDCC-36C6-D3F1-99320F7CD8AD}"/>
              </a:ext>
            </a:extLst>
          </p:cNvPr>
          <p:cNvSpPr txBox="1"/>
          <p:nvPr/>
        </p:nvSpPr>
        <p:spPr>
          <a:xfrm>
            <a:off x="776450" y="5873037"/>
            <a:ext cx="600677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Contact local businesses for donations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Contact local tidy towns for support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Contact local </a:t>
            </a:r>
            <a:r>
              <a:rPr lang="en-US" dirty="0" err="1">
                <a:latin typeface="Comic Sans MS" panose="030F0902030302020204" pitchFamily="66" charset="0"/>
              </a:rPr>
              <a:t>mens</a:t>
            </a:r>
            <a:r>
              <a:rPr lang="en-US" dirty="0">
                <a:latin typeface="Comic Sans MS" panose="030F0902030302020204" pitchFamily="66" charset="0"/>
              </a:rPr>
              <a:t> shed to ask about mud kitchen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7CAD4C-FE9D-60B0-4232-0F3CF4143172}"/>
              </a:ext>
            </a:extLst>
          </p:cNvPr>
          <p:cNvSpPr txBox="1"/>
          <p:nvPr/>
        </p:nvSpPr>
        <p:spPr>
          <a:xfrm>
            <a:off x="1015212" y="5345106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Comic Sans MS" panose="030F0902030302020204" pitchFamily="66" charset="0"/>
              </a:rPr>
              <a:t>Community Support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AB93D-E56A-1B0F-D021-A8C606D736E8}"/>
              </a:ext>
            </a:extLst>
          </p:cNvPr>
          <p:cNvSpPr txBox="1"/>
          <p:nvPr/>
        </p:nvSpPr>
        <p:spPr>
          <a:xfrm>
            <a:off x="776450" y="1936489"/>
            <a:ext cx="457689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Make bird feeders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Decide on type of school pond to build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>
                <a:latin typeface="Comic Sans MS" panose="030F0902030302020204" pitchFamily="66" charset="0"/>
              </a:rPr>
              <a:t>Organise</a:t>
            </a:r>
            <a:r>
              <a:rPr lang="en-US" dirty="0">
                <a:latin typeface="Comic Sans MS" panose="030F0902030302020204" pitchFamily="66" charset="0"/>
              </a:rPr>
              <a:t> school garden tools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9E31C8-E461-B9BD-FD06-4EDA649E284E}"/>
              </a:ext>
            </a:extLst>
          </p:cNvPr>
          <p:cNvSpPr txBox="1"/>
          <p:nvPr/>
        </p:nvSpPr>
        <p:spPr>
          <a:xfrm>
            <a:off x="1080294" y="1408558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Comic Sans MS" panose="030F0902030302020204" pitchFamily="66" charset="0"/>
              </a:rPr>
              <a:t>Green Team Jobs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2475BF-32AA-8C1F-385E-102C1082A899}"/>
              </a:ext>
            </a:extLst>
          </p:cNvPr>
          <p:cNvSpPr txBox="1"/>
          <p:nvPr/>
        </p:nvSpPr>
        <p:spPr>
          <a:xfrm>
            <a:off x="776450" y="3904763"/>
            <a:ext cx="619111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Ask for volunteers who are interested in gardening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Fundraising with PTA? (check for grants / donations)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Volunteers to help clear outdoor classroom area?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6A2FD6-2591-D53E-EA0C-F387FA3E219B}"/>
              </a:ext>
            </a:extLst>
          </p:cNvPr>
          <p:cNvSpPr txBox="1"/>
          <p:nvPr/>
        </p:nvSpPr>
        <p:spPr>
          <a:xfrm>
            <a:off x="1015212" y="3376832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Comic Sans MS" panose="030F0902030302020204" pitchFamily="66" charset="0"/>
              </a:rPr>
              <a:t>Parental Support</a:t>
            </a:r>
          </a:p>
        </p:txBody>
      </p:sp>
    </p:spTree>
    <p:extLst>
      <p:ext uri="{BB962C8B-B14F-4D97-AF65-F5344CB8AC3E}">
        <p14:creationId xmlns:p14="http://schemas.microsoft.com/office/powerpoint/2010/main" val="3682748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2606</TotalTime>
  <Words>1285</Words>
  <Application>Microsoft Office PowerPoint</Application>
  <PresentationFormat>Custom</PresentationFormat>
  <Paragraphs>155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Wingdings</vt:lpstr>
      <vt:lpstr>Office Theme</vt:lpstr>
      <vt:lpstr>Plan for Improving Biodiversity  Green Schools 2024-2025</vt:lpstr>
      <vt:lpstr>Plan for Garden</vt:lpstr>
      <vt:lpstr>No Dig Garden</vt:lpstr>
      <vt:lpstr>Sample Planting Schedule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Improving Biodiversity  Green Schools 2024-2025</dc:title>
  <dc:creator>Aishling McKinney</dc:creator>
  <cp:lastModifiedBy>Aishling McKinney</cp:lastModifiedBy>
  <cp:revision>2</cp:revision>
  <dcterms:created xsi:type="dcterms:W3CDTF">2024-12-09T22:29:19Z</dcterms:created>
  <dcterms:modified xsi:type="dcterms:W3CDTF">2025-01-10T13:58:02Z</dcterms:modified>
</cp:coreProperties>
</file>